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>
        <p:scale>
          <a:sx n="95" d="100"/>
          <a:sy n="95" d="100"/>
        </p:scale>
        <p:origin x="-58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07.01.2017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nl/url?sa=i&amp;rct=j&amp;q=&amp;esrc=s&amp;source=images&amp;cd=&amp;cad=rja&amp;uact=8&amp;ved=0ahUKEwjQ4NH3q7DRAhVCthoKHaSBCyIQjRwIBw&amp;url=https%3A%2F%2Fnl.wikipedia.org%2Fwiki%2FMondkanker&amp;bvm=bv.142059868,d.d2s&amp;psig=AFQjCNFFJPVHJbd9sUnVGpVo_R1zqge-RA&amp;ust=148388977609898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WTEuyet9v9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H18 mond-</a:t>
            </a:r>
            <a:r>
              <a:rPr lang="de-DE" dirty="0" err="1" smtClean="0"/>
              <a:t>keel</a:t>
            </a:r>
            <a:r>
              <a:rPr lang="de-DE" dirty="0" smtClean="0"/>
              <a:t>-</a:t>
            </a:r>
            <a:r>
              <a:rPr lang="de-DE" dirty="0" err="1" smtClean="0"/>
              <a:t>slokdarm</a:t>
            </a:r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 smtClean="0"/>
              <a:t>Ziekenhuis</a:t>
            </a:r>
            <a:r>
              <a:rPr lang="de-DE" dirty="0" smtClean="0"/>
              <a:t> </a:t>
            </a:r>
            <a:r>
              <a:rPr lang="de-DE" dirty="0" err="1" smtClean="0"/>
              <a:t>deel</a:t>
            </a:r>
            <a:r>
              <a:rPr lang="de-DE" dirty="0" smtClean="0"/>
              <a:t>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Maligne biopt: stembanden</a:t>
            </a:r>
          </a:p>
          <a:p>
            <a:r>
              <a:rPr lang="nl-NL" dirty="0" smtClean="0"/>
              <a:t>Langdurige beademing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Oprekken 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Tracheotomie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6407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Ontsteking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 smtClean="0"/>
              <a:t>Chemisch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 smtClean="0"/>
              <a:t>Micro-organismen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 smtClean="0"/>
              <a:t>Bestraling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18.6 Slokdarm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22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Chemisch </a:t>
            </a:r>
          </a:p>
          <a:p>
            <a:r>
              <a:rPr lang="nl-NL" dirty="0" smtClean="0"/>
              <a:t>Reflux: syndroom van </a:t>
            </a:r>
            <a:r>
              <a:rPr lang="nl-NL" dirty="0" err="1" smtClean="0"/>
              <a:t>Barret</a:t>
            </a:r>
            <a:endParaRPr lang="nl-NL" dirty="0" smtClean="0"/>
          </a:p>
          <a:p>
            <a:r>
              <a:rPr lang="nl-NL" dirty="0" err="1" smtClean="0"/>
              <a:t>Thp</a:t>
            </a:r>
            <a:r>
              <a:rPr lang="nl-NL" dirty="0" smtClean="0"/>
              <a:t>: </a:t>
            </a:r>
            <a:r>
              <a:rPr lang="nl-NL" dirty="0" err="1" smtClean="0"/>
              <a:t>maagszuurremmers</a:t>
            </a:r>
            <a:r>
              <a:rPr lang="nl-NL" dirty="0" smtClean="0"/>
              <a:t>, AB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Micro-organismen</a:t>
            </a:r>
          </a:p>
          <a:p>
            <a:r>
              <a:rPr lang="nl-NL" dirty="0" smtClean="0"/>
              <a:t>Blaasje in mond, </a:t>
            </a:r>
            <a:r>
              <a:rPr lang="nl-NL" dirty="0" err="1" smtClean="0"/>
              <a:t>thp</a:t>
            </a:r>
            <a:r>
              <a:rPr lang="nl-NL" dirty="0" smtClean="0"/>
              <a:t>: </a:t>
            </a:r>
            <a:r>
              <a:rPr lang="nl-NL" dirty="0" err="1" smtClean="0"/>
              <a:t>anti-virale</a:t>
            </a:r>
            <a:r>
              <a:rPr lang="nl-NL" dirty="0" smtClean="0"/>
              <a:t> middelen</a:t>
            </a:r>
          </a:p>
          <a:p>
            <a:r>
              <a:rPr lang="nl-NL" dirty="0" smtClean="0"/>
              <a:t>Wit beslag in mond, </a:t>
            </a:r>
            <a:r>
              <a:rPr lang="nl-NL" dirty="0" err="1" smtClean="0"/>
              <a:t>thp</a:t>
            </a:r>
            <a:r>
              <a:rPr lang="nl-NL" dirty="0" smtClean="0"/>
              <a:t>: anti schimmel middelen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Ontsteking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489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= breuk middenrif</a:t>
            </a:r>
          </a:p>
          <a:p>
            <a:pPr marL="0" indent="0">
              <a:buNone/>
            </a:pPr>
            <a:r>
              <a:rPr lang="nl-NL" dirty="0" smtClean="0"/>
              <a:t>Oorzaak:</a:t>
            </a:r>
          </a:p>
          <a:p>
            <a:r>
              <a:rPr lang="nl-NL" dirty="0" smtClean="0"/>
              <a:t>Verhoogde buikdruk</a:t>
            </a:r>
          </a:p>
          <a:p>
            <a:r>
              <a:rPr lang="nl-NL" dirty="0" smtClean="0"/>
              <a:t>Ouderdom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 maag door diafragma:</a:t>
            </a:r>
          </a:p>
          <a:p>
            <a:pPr marL="0" indent="0">
              <a:buNone/>
            </a:pPr>
            <a:r>
              <a:rPr lang="nl-NL" dirty="0" err="1" smtClean="0"/>
              <a:t>Thp</a:t>
            </a:r>
            <a:r>
              <a:rPr lang="nl-NL" dirty="0" smtClean="0"/>
              <a:t>: </a:t>
            </a:r>
            <a:r>
              <a:rPr lang="nl-NL" dirty="0" err="1" smtClean="0"/>
              <a:t>Nissenplastiek</a:t>
            </a:r>
            <a:r>
              <a:rPr lang="nl-NL" dirty="0" smtClean="0"/>
              <a:t> Ok, fig. 18.4</a:t>
            </a:r>
          </a:p>
          <a:p>
            <a:pPr marL="0" indent="0">
              <a:buNone/>
            </a:pPr>
            <a:r>
              <a:rPr lang="nl-NL" dirty="0" err="1" smtClean="0"/>
              <a:t>Sympt</a:t>
            </a:r>
            <a:r>
              <a:rPr lang="nl-NL" dirty="0" smtClean="0"/>
              <a:t>: pijn achter borstbeen, na eten/ opboeren/</a:t>
            </a:r>
            <a:r>
              <a:rPr lang="nl-NL" dirty="0"/>
              <a:t> </a:t>
            </a:r>
            <a:r>
              <a:rPr lang="nl-NL" dirty="0" smtClean="0"/>
              <a:t>zuurbranden</a:t>
            </a:r>
          </a:p>
          <a:p>
            <a:pPr marL="0" indent="0">
              <a:buNone/>
            </a:pPr>
            <a:r>
              <a:rPr lang="nl-NL" dirty="0" err="1" smtClean="0"/>
              <a:t>Thp</a:t>
            </a:r>
            <a:r>
              <a:rPr lang="nl-NL" dirty="0" smtClean="0"/>
              <a:t>: dieet, zacht voeding, kleine porties, leefregels (niet liggen na eten, geen</a:t>
            </a:r>
            <a:br>
              <a:rPr lang="nl-NL" dirty="0" smtClean="0"/>
            </a:br>
            <a:r>
              <a:rPr lang="nl-NL" dirty="0" smtClean="0"/>
              <a:t>         knellende kleding) medicatie, bed anti-</a:t>
            </a:r>
            <a:r>
              <a:rPr lang="nl-NL" dirty="0" err="1" smtClean="0"/>
              <a:t>trendelenburg</a:t>
            </a: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Hernia </a:t>
            </a:r>
            <a:r>
              <a:rPr lang="nl-NL" dirty="0" err="1" smtClean="0"/>
              <a:t>diafragmatica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569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Vernauwing in slokdarm</a:t>
            </a:r>
          </a:p>
          <a:p>
            <a:pPr marL="0" indent="0">
              <a:buNone/>
            </a:pPr>
            <a:r>
              <a:rPr lang="nl-NL" b="1" dirty="0" smtClean="0"/>
              <a:t>Oorzaak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 dirty="0" smtClean="0"/>
              <a:t>Aanleg = achalasie</a:t>
            </a:r>
          </a:p>
          <a:p>
            <a:pPr marL="0" indent="0">
              <a:buNone/>
            </a:pPr>
            <a:r>
              <a:rPr lang="nl-NL" dirty="0" smtClean="0"/>
              <a:t>Zwelling: tumoren, aneurysma</a:t>
            </a:r>
          </a:p>
          <a:p>
            <a:pPr marL="0" indent="0">
              <a:buNone/>
            </a:pPr>
            <a:r>
              <a:rPr lang="nl-NL" dirty="0" smtClean="0"/>
              <a:t>Littekenweefsel: door langdurige ontstekingen</a:t>
            </a:r>
          </a:p>
          <a:p>
            <a:pPr marL="0" indent="0">
              <a:buNone/>
            </a:pPr>
            <a:r>
              <a:rPr lang="nl-NL" dirty="0" smtClean="0"/>
              <a:t>Inslikken voorwerp</a:t>
            </a:r>
          </a:p>
          <a:p>
            <a:pPr marL="0" indent="0">
              <a:buNone/>
            </a:pPr>
            <a:r>
              <a:rPr lang="nl-NL" b="1" dirty="0" smtClean="0"/>
              <a:t>Diagnose</a:t>
            </a:r>
            <a:r>
              <a:rPr lang="nl-NL" dirty="0" smtClean="0"/>
              <a:t>: anamnese, gastroscopie, X-</a:t>
            </a:r>
            <a:r>
              <a:rPr lang="nl-NL" dirty="0" err="1" smtClean="0"/>
              <a:t>oesofagus</a:t>
            </a:r>
            <a:r>
              <a:rPr lang="nl-NL" dirty="0" smtClean="0"/>
              <a:t>, drukmeting</a:t>
            </a:r>
          </a:p>
          <a:p>
            <a:pPr marL="0" indent="0">
              <a:buNone/>
            </a:pPr>
            <a:r>
              <a:rPr lang="nl-NL" b="1" dirty="0" err="1" smtClean="0"/>
              <a:t>Thp</a:t>
            </a:r>
            <a:r>
              <a:rPr lang="nl-NL" dirty="0" smtClean="0"/>
              <a:t>: </a:t>
            </a:r>
            <a:r>
              <a:rPr lang="nl-NL" dirty="0" err="1" smtClean="0"/>
              <a:t>afh</a:t>
            </a:r>
            <a:r>
              <a:rPr lang="nl-NL" dirty="0" smtClean="0"/>
              <a:t>. v. oorzaak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Oesofagusstenose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126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= uitstulping in slokdarm = </a:t>
            </a:r>
            <a:r>
              <a:rPr lang="nl-NL" dirty="0" err="1" smtClean="0"/>
              <a:t>Zenkerdivertikel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Voedsel blijft in hangen: knappen</a:t>
            </a:r>
          </a:p>
          <a:p>
            <a:pPr marL="0" indent="0">
              <a:buNone/>
            </a:pPr>
            <a:r>
              <a:rPr lang="nl-NL" b="1" dirty="0" smtClean="0"/>
              <a:t>Diagnose</a:t>
            </a:r>
            <a:r>
              <a:rPr lang="nl-NL" dirty="0" smtClean="0"/>
              <a:t>: anamnese, X-</a:t>
            </a:r>
            <a:r>
              <a:rPr lang="nl-NL" dirty="0" err="1" smtClean="0"/>
              <a:t>oesofagus</a:t>
            </a:r>
            <a:r>
              <a:rPr lang="nl-NL" dirty="0" smtClean="0"/>
              <a:t> (bariumpap), scopie</a:t>
            </a:r>
          </a:p>
          <a:p>
            <a:pPr marL="0" indent="0">
              <a:buNone/>
            </a:pPr>
            <a:r>
              <a:rPr lang="nl-NL" b="1" dirty="0" err="1" smtClean="0"/>
              <a:t>Thp</a:t>
            </a:r>
            <a:r>
              <a:rPr lang="nl-NL" dirty="0" smtClean="0"/>
              <a:t>: zakverwijdering </a:t>
            </a:r>
            <a:r>
              <a:rPr lang="nl-NL" dirty="0" err="1" smtClean="0"/>
              <a:t>dmv</a:t>
            </a:r>
            <a:r>
              <a:rPr lang="nl-NL" dirty="0" smtClean="0"/>
              <a:t> scopie of operatie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Oesofagus</a:t>
            </a:r>
            <a:r>
              <a:rPr lang="nl-NL" dirty="0" smtClean="0"/>
              <a:t> divertikel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994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Oorzaak</a:t>
            </a:r>
            <a:r>
              <a:rPr lang="nl-NL" dirty="0" smtClean="0"/>
              <a:t>: tumor, stollingsprobleem, spataderen</a:t>
            </a:r>
          </a:p>
          <a:p>
            <a:pPr marL="0" indent="0">
              <a:buNone/>
            </a:pPr>
            <a:r>
              <a:rPr lang="nl-NL" b="1" dirty="0" err="1" smtClean="0"/>
              <a:t>Sympt</a:t>
            </a:r>
            <a:r>
              <a:rPr lang="nl-NL" dirty="0" smtClean="0"/>
              <a:t>: misselijk, bloedbraken, melaena</a:t>
            </a:r>
          </a:p>
          <a:p>
            <a:pPr marL="0" indent="0">
              <a:buNone/>
            </a:pPr>
            <a:r>
              <a:rPr lang="nl-NL" b="1" dirty="0" err="1" smtClean="0"/>
              <a:t>Thp</a:t>
            </a:r>
            <a:r>
              <a:rPr lang="nl-NL" dirty="0" smtClean="0"/>
              <a:t>: bloedtransfusie, dichtbranden/afklemmen bloeding, medicatie (vaatvernauwende middelen; </a:t>
            </a:r>
            <a:r>
              <a:rPr lang="nl-NL" dirty="0" err="1" smtClean="0"/>
              <a:t>Octreotide</a:t>
            </a:r>
            <a:r>
              <a:rPr lang="nl-NL" dirty="0" smtClean="0"/>
              <a:t>®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Oesofagus</a:t>
            </a:r>
            <a:r>
              <a:rPr lang="nl-NL" dirty="0" smtClean="0"/>
              <a:t> bloeding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7142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Plaveicelcel</a:t>
            </a:r>
            <a:r>
              <a:rPr lang="nl-NL" dirty="0" smtClean="0"/>
              <a:t> carcinoom</a:t>
            </a:r>
          </a:p>
          <a:p>
            <a:r>
              <a:rPr lang="nl-NL" dirty="0" smtClean="0"/>
              <a:t>Adenocarcinoom </a:t>
            </a:r>
          </a:p>
          <a:p>
            <a:pPr marL="0" indent="0">
              <a:buNone/>
            </a:pPr>
            <a:r>
              <a:rPr lang="nl-NL" b="1" dirty="0" smtClean="0"/>
              <a:t>Genezing</a:t>
            </a:r>
            <a:r>
              <a:rPr lang="nl-NL" dirty="0" smtClean="0"/>
              <a:t>: klein </a:t>
            </a:r>
            <a:r>
              <a:rPr lang="nl-NL" dirty="0" err="1" smtClean="0"/>
              <a:t>ivm</a:t>
            </a:r>
            <a:r>
              <a:rPr lang="nl-NL" dirty="0" smtClean="0"/>
              <a:t> late ontdekking</a:t>
            </a:r>
          </a:p>
          <a:p>
            <a:pPr marL="0" indent="0">
              <a:buNone/>
            </a:pPr>
            <a:r>
              <a:rPr lang="nl-NL" b="1" dirty="0" smtClean="0"/>
              <a:t>Verhoogd risico</a:t>
            </a:r>
            <a:r>
              <a:rPr lang="nl-NL" dirty="0" smtClean="0"/>
              <a:t>: tabak, alcohol, reflux</a:t>
            </a:r>
          </a:p>
          <a:p>
            <a:pPr marL="0" indent="0">
              <a:buNone/>
            </a:pPr>
            <a:r>
              <a:rPr lang="nl-NL" b="1" dirty="0" smtClean="0"/>
              <a:t>Diagnose</a:t>
            </a:r>
            <a:r>
              <a:rPr lang="nl-NL" dirty="0" smtClean="0"/>
              <a:t>: gastroscopie, röntgen (uitzaaiingen) </a:t>
            </a:r>
          </a:p>
          <a:p>
            <a:pPr marL="0" indent="0">
              <a:buNone/>
            </a:pPr>
            <a:r>
              <a:rPr lang="nl-NL" b="1" dirty="0" err="1" smtClean="0"/>
              <a:t>Thp</a:t>
            </a:r>
            <a:r>
              <a:rPr lang="nl-NL" dirty="0" smtClean="0"/>
              <a:t>: operatie, chemoradiatie (combi </a:t>
            </a:r>
            <a:r>
              <a:rPr lang="nl-NL" dirty="0" err="1" smtClean="0"/>
              <a:t>chemo+radiothp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curatief/ palliatief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Oesofagus</a:t>
            </a:r>
            <a:r>
              <a:rPr lang="nl-NL" dirty="0" smtClean="0"/>
              <a:t> tumor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057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= buismaag operatie</a:t>
            </a:r>
          </a:p>
          <a:p>
            <a:pPr marL="0" indent="0">
              <a:buNone/>
            </a:pPr>
            <a:r>
              <a:rPr lang="nl-NL" dirty="0" smtClean="0"/>
              <a:t>Geheel/gedeeltelijk verwijderen </a:t>
            </a:r>
            <a:r>
              <a:rPr lang="nl-NL" dirty="0" err="1" smtClean="0"/>
              <a:t>oesofagus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Via scopie /operatie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 smtClean="0"/>
              <a:t>Leefregels</a:t>
            </a:r>
            <a:r>
              <a:rPr lang="nl-NL" dirty="0" smtClean="0"/>
              <a:t>: voeding, slikproblemen, </a:t>
            </a:r>
            <a:br>
              <a:rPr lang="nl-NL" dirty="0" smtClean="0"/>
            </a:br>
            <a:r>
              <a:rPr lang="nl-NL" dirty="0" smtClean="0"/>
              <a:t>                    misselijk, pijn, vochtbalans</a:t>
            </a:r>
          </a:p>
          <a:p>
            <a:pPr marL="0" indent="0">
              <a:buNone/>
            </a:pPr>
            <a:r>
              <a:rPr lang="nl-NL" b="1" dirty="0" smtClean="0"/>
              <a:t>Complicaties</a:t>
            </a:r>
            <a:r>
              <a:rPr lang="nl-NL" dirty="0" smtClean="0"/>
              <a:t>: naad lekkage/stenose, vit B</a:t>
            </a:r>
            <a:r>
              <a:rPr lang="nl-NL" baseline="-25000" dirty="0" smtClean="0"/>
              <a:t>12</a:t>
            </a:r>
            <a:r>
              <a:rPr lang="nl-NL" dirty="0" smtClean="0"/>
              <a:t> tekort, dumpingsyndroom</a:t>
            </a:r>
          </a:p>
          <a:p>
            <a:pPr marL="0" indent="0">
              <a:buNone/>
            </a:pPr>
            <a:r>
              <a:rPr lang="nl-NL" dirty="0" smtClean="0"/>
              <a:t>(zweterig, hoge P, duizelig, MD klachten: bloed uit circulatie naar darm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Oesofagus-cardiaresectie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3"/>
          <a:stretch/>
        </p:blipFill>
        <p:spPr bwMode="auto">
          <a:xfrm>
            <a:off x="7373579" y="1788696"/>
            <a:ext cx="5064792" cy="2799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21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 smtClean="0"/>
              <a:t>Oorzaak</a:t>
            </a:r>
            <a:r>
              <a:rPr lang="nl-NL" dirty="0" smtClean="0"/>
              <a:t>: </a:t>
            </a:r>
          </a:p>
          <a:p>
            <a:pPr marL="0" indent="0">
              <a:buNone/>
            </a:pPr>
            <a:r>
              <a:rPr lang="nl-NL" dirty="0" smtClean="0"/>
              <a:t>in maagsap </a:t>
            </a:r>
            <a:r>
              <a:rPr lang="nl-NL" dirty="0" err="1" smtClean="0"/>
              <a:t>intrinsicfactor</a:t>
            </a:r>
            <a:r>
              <a:rPr lang="nl-NL" dirty="0" smtClean="0"/>
              <a:t>, nu tekort, zorgt voor vit. B</a:t>
            </a:r>
            <a:r>
              <a:rPr lang="nl-NL" baseline="-25000" dirty="0" smtClean="0"/>
              <a:t>12</a:t>
            </a:r>
            <a:r>
              <a:rPr lang="nl-NL" dirty="0" smtClean="0"/>
              <a:t> opname in dunne darm</a:t>
            </a:r>
          </a:p>
          <a:p>
            <a:pPr marL="0" indent="0">
              <a:buNone/>
            </a:pPr>
            <a:r>
              <a:rPr lang="nl-NL" b="1" dirty="0" err="1" smtClean="0"/>
              <a:t>Sympt</a:t>
            </a:r>
            <a:r>
              <a:rPr lang="nl-NL" dirty="0" smtClean="0"/>
              <a:t>: </a:t>
            </a:r>
          </a:p>
          <a:p>
            <a:pPr marL="0" indent="0">
              <a:buNone/>
            </a:pPr>
            <a:r>
              <a:rPr lang="nl-NL" dirty="0" smtClean="0"/>
              <a:t>vermoeidheid, gebrek eetlust, diarree, gewichtsverlies</a:t>
            </a:r>
          </a:p>
          <a:p>
            <a:pPr marL="0" indent="0">
              <a:buNone/>
            </a:pPr>
            <a:r>
              <a:rPr lang="nl-NL" b="1" dirty="0" err="1" smtClean="0"/>
              <a:t>Thp</a:t>
            </a:r>
            <a:r>
              <a:rPr lang="nl-NL" dirty="0" smtClean="0"/>
              <a:t>: </a:t>
            </a:r>
          </a:p>
          <a:p>
            <a:pPr marL="0" indent="0">
              <a:buNone/>
            </a:pPr>
            <a:r>
              <a:rPr lang="nl-NL" dirty="0" smtClean="0"/>
              <a:t>injecties vit. B</a:t>
            </a:r>
            <a:r>
              <a:rPr lang="nl-NL" baseline="-25000" dirty="0" smtClean="0"/>
              <a:t>12</a:t>
            </a:r>
            <a:endParaRPr lang="nl-NL" baseline="-25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Vitamine B</a:t>
            </a:r>
            <a:r>
              <a:rPr lang="nl-NL" baseline="-25000" dirty="0" smtClean="0"/>
              <a:t>12</a:t>
            </a:r>
            <a:r>
              <a:rPr lang="nl-NL" dirty="0" smtClean="0"/>
              <a:t> tekort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088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Tumoren</a:t>
            </a:r>
          </a:p>
          <a:p>
            <a:r>
              <a:rPr lang="nl-NL" dirty="0" smtClean="0"/>
              <a:t>Vanuit slijmvlies</a:t>
            </a:r>
          </a:p>
          <a:p>
            <a:r>
              <a:rPr lang="nl-NL" dirty="0" smtClean="0"/>
              <a:t>Speekselklier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18. 3 Mond-keelholte</a:t>
            </a:r>
            <a:endParaRPr lang="nl-NL" dirty="0"/>
          </a:p>
        </p:txBody>
      </p:sp>
      <p:sp>
        <p:nvSpPr>
          <p:cNvPr id="4" name="AutoShape 2" descr="Afbeeldingsresultaat voor tumor gehemelte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0800" y="-822325"/>
            <a:ext cx="25336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782" y="2181726"/>
            <a:ext cx="3768892" cy="2560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089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Roken</a:t>
            </a:r>
          </a:p>
          <a:p>
            <a:r>
              <a:rPr lang="nl-NL" dirty="0" smtClean="0"/>
              <a:t>Alcohol</a:t>
            </a:r>
          </a:p>
          <a:p>
            <a:r>
              <a:rPr lang="nl-NL" dirty="0" smtClean="0"/>
              <a:t>Erfelijk </a:t>
            </a:r>
          </a:p>
          <a:p>
            <a:r>
              <a:rPr lang="nl-NL" dirty="0" smtClean="0"/>
              <a:t>HPV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Oorzaak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1552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Pijn in mond, uitstraling naar oor</a:t>
            </a:r>
          </a:p>
          <a:p>
            <a:r>
              <a:rPr lang="nl-NL" dirty="0" smtClean="0"/>
              <a:t>Zwelling</a:t>
            </a:r>
          </a:p>
          <a:p>
            <a:r>
              <a:rPr lang="nl-NL" dirty="0" smtClean="0"/>
              <a:t>Slechtpassende prothese</a:t>
            </a:r>
          </a:p>
          <a:p>
            <a:r>
              <a:rPr lang="nl-NL" dirty="0" smtClean="0"/>
              <a:t>Wondje, die slecht geneest</a:t>
            </a:r>
          </a:p>
          <a:p>
            <a:r>
              <a:rPr lang="nl-NL" dirty="0" smtClean="0"/>
              <a:t>Klachten bij kauwen/slikken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0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Anamnese</a:t>
            </a:r>
          </a:p>
          <a:p>
            <a:r>
              <a:rPr lang="nl-NL" dirty="0" smtClean="0"/>
              <a:t>Lichamelijk onderzoek</a:t>
            </a:r>
          </a:p>
          <a:p>
            <a:r>
              <a:rPr lang="nl-NL" dirty="0" smtClean="0"/>
              <a:t>Bloedonderzoek</a:t>
            </a:r>
          </a:p>
          <a:p>
            <a:r>
              <a:rPr lang="nl-NL" dirty="0" smtClean="0"/>
              <a:t>Echo</a:t>
            </a:r>
          </a:p>
          <a:p>
            <a:r>
              <a:rPr lang="nl-NL" dirty="0" smtClean="0"/>
              <a:t>MRI</a:t>
            </a:r>
          </a:p>
          <a:p>
            <a:r>
              <a:rPr lang="nl-NL" dirty="0" smtClean="0"/>
              <a:t>Biopt</a:t>
            </a:r>
          </a:p>
          <a:p>
            <a:r>
              <a:rPr lang="nl-NL" dirty="0" smtClean="0"/>
              <a:t>Schildwachtersklier procedure</a:t>
            </a:r>
          </a:p>
          <a:p>
            <a:r>
              <a:rPr lang="nl-NL" dirty="0" smtClean="0"/>
              <a:t>PET scan, bij verwachtingen uitzaaiingen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Onderzoek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053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Operatie</a:t>
            </a:r>
          </a:p>
          <a:p>
            <a:r>
              <a:rPr lang="nl-NL" dirty="0" smtClean="0"/>
              <a:t>Bestraling (inwendig)</a:t>
            </a:r>
          </a:p>
          <a:p>
            <a:endParaRPr lang="nl-NL" dirty="0"/>
          </a:p>
          <a:p>
            <a:r>
              <a:rPr lang="nl-NL" dirty="0" err="1" smtClean="0"/>
              <a:t>Glossectomie</a:t>
            </a:r>
            <a:r>
              <a:rPr lang="nl-NL" dirty="0" smtClean="0"/>
              <a:t> </a:t>
            </a:r>
          </a:p>
          <a:p>
            <a:r>
              <a:rPr lang="nl-NL" dirty="0" err="1" smtClean="0"/>
              <a:t>Parodidectomie</a:t>
            </a:r>
            <a:r>
              <a:rPr lang="nl-NL" dirty="0" smtClean="0"/>
              <a:t> </a:t>
            </a:r>
          </a:p>
          <a:p>
            <a:r>
              <a:rPr lang="nl-NL" dirty="0" smtClean="0"/>
              <a:t>Deel van kaak verwijderen bij doorgroei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Therapie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83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</a:t>
            </a:r>
            <a:r>
              <a:rPr lang="nl-NL" dirty="0" err="1" smtClean="0"/>
              <a:t>tomieën</a:t>
            </a:r>
            <a:r>
              <a:rPr lang="nl-NL" dirty="0" smtClean="0"/>
              <a:t>  </a:t>
            </a:r>
          </a:p>
          <a:p>
            <a:r>
              <a:rPr lang="nl-NL" dirty="0" err="1"/>
              <a:t>Scopieën</a:t>
            </a:r>
            <a:r>
              <a:rPr lang="nl-NL" dirty="0"/>
              <a:t> </a:t>
            </a:r>
          </a:p>
          <a:p>
            <a:r>
              <a:rPr lang="nl-NL" dirty="0" smtClean="0"/>
              <a:t>Anti snurk operaties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Andere ingrepen mond-keel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6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Tong; geheel-gedeeltelijk</a:t>
            </a:r>
          </a:p>
          <a:p>
            <a:r>
              <a:rPr lang="nl-NL" dirty="0" smtClean="0"/>
              <a:t>Tonsillen; </a:t>
            </a:r>
            <a:r>
              <a:rPr lang="nl-NL" dirty="0" err="1" smtClean="0">
                <a:solidFill>
                  <a:srgbClr val="FF0000"/>
                </a:solidFill>
                <a:hlinkClick r:id="rId2"/>
              </a:rPr>
              <a:t>Sluder</a:t>
            </a:r>
            <a:endParaRPr lang="nl-NL" dirty="0" smtClean="0">
              <a:solidFill>
                <a:srgbClr val="FF0000"/>
              </a:solidFill>
            </a:endParaRPr>
          </a:p>
          <a:p>
            <a:r>
              <a:rPr lang="nl-NL" dirty="0" smtClean="0"/>
              <a:t>Adenoïden </a:t>
            </a:r>
          </a:p>
          <a:p>
            <a:r>
              <a:rPr lang="nl-NL" dirty="0" smtClean="0"/>
              <a:t>Parotidectomie (complicaties)</a:t>
            </a:r>
          </a:p>
          <a:p>
            <a:r>
              <a:rPr lang="nl-NL" dirty="0" smtClean="0"/>
              <a:t>Laryngectomie </a:t>
            </a:r>
          </a:p>
          <a:p>
            <a:r>
              <a:rPr lang="nl-NL" dirty="0" smtClean="0"/>
              <a:t>Tracheotomie/ </a:t>
            </a:r>
            <a:r>
              <a:rPr lang="nl-NL" dirty="0" err="1" smtClean="0"/>
              <a:t>tracheostomie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Redenen: </a:t>
            </a:r>
          </a:p>
          <a:p>
            <a:r>
              <a:rPr lang="nl-NL" dirty="0" smtClean="0"/>
              <a:t>Carcinomen</a:t>
            </a:r>
          </a:p>
          <a:p>
            <a:r>
              <a:rPr lang="nl-NL" dirty="0" smtClean="0"/>
              <a:t>ontstekingen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-</a:t>
            </a:r>
            <a:r>
              <a:rPr lang="nl-NL" dirty="0" err="1" smtClean="0"/>
              <a:t>Tomieën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920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Microlaryngoscopie</a:t>
            </a:r>
            <a:r>
              <a:rPr lang="nl-NL" dirty="0" smtClean="0"/>
              <a:t>:</a:t>
            </a:r>
          </a:p>
          <a:p>
            <a:r>
              <a:rPr lang="nl-NL" dirty="0" smtClean="0"/>
              <a:t>Tumoren stembanden</a:t>
            </a:r>
          </a:p>
          <a:p>
            <a:r>
              <a:rPr lang="nl-NL" dirty="0" smtClean="0"/>
              <a:t>Verdikkingen </a:t>
            </a:r>
          </a:p>
          <a:p>
            <a:r>
              <a:rPr lang="nl-NL" dirty="0" smtClean="0"/>
              <a:t>Poliepen </a:t>
            </a:r>
          </a:p>
          <a:p>
            <a:pPr marL="0" indent="0">
              <a:buNone/>
            </a:pPr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Scopieën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05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116</TotalTime>
  <Words>393</Words>
  <Application>Microsoft Office PowerPoint</Application>
  <PresentationFormat>Aangepast</PresentationFormat>
  <Paragraphs>122</Paragraphs>
  <Slides>19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0" baseType="lpstr">
      <vt:lpstr>Hardcover</vt:lpstr>
      <vt:lpstr>H18 mond-keel-slokdarm</vt:lpstr>
      <vt:lpstr>18. 3 Mond-keelholte</vt:lpstr>
      <vt:lpstr>Oorzaak </vt:lpstr>
      <vt:lpstr>Symptomen </vt:lpstr>
      <vt:lpstr>Onderzoek </vt:lpstr>
      <vt:lpstr>Therapie</vt:lpstr>
      <vt:lpstr>Andere ingrepen mond-keel</vt:lpstr>
      <vt:lpstr>-Tomieën </vt:lpstr>
      <vt:lpstr>Scopieën </vt:lpstr>
      <vt:lpstr>Tracheotomie</vt:lpstr>
      <vt:lpstr>18.6 Slokdarm </vt:lpstr>
      <vt:lpstr>Ontsteking </vt:lpstr>
      <vt:lpstr>Hernia diafragmatica</vt:lpstr>
      <vt:lpstr>Oesofagusstenose</vt:lpstr>
      <vt:lpstr>Oesofagus divertikel </vt:lpstr>
      <vt:lpstr>Oesofagus bloeding</vt:lpstr>
      <vt:lpstr>Oesofagus tumor</vt:lpstr>
      <vt:lpstr>Oesofagus-cardiaresectie</vt:lpstr>
      <vt:lpstr>Vitamine B12 tekort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H18 mond-keel-slokdarm</dc:title>
  <dc:creator>E.H. Scheltens-Flink</dc:creator>
  <cp:lastModifiedBy>E.H. Scheltens-Flink</cp:lastModifiedBy>
  <cp:revision>11</cp:revision>
  <dcterms:created xsi:type="dcterms:W3CDTF">2012-07-30T23:35:21Z</dcterms:created>
  <dcterms:modified xsi:type="dcterms:W3CDTF">2017-01-07T16:16:57Z</dcterms:modified>
</cp:coreProperties>
</file>